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336" r:id="rId2"/>
    <p:sldId id="339" r:id="rId3"/>
    <p:sldId id="298" r:id="rId4"/>
    <p:sldId id="365" r:id="rId5"/>
    <p:sldId id="300" r:id="rId6"/>
    <p:sldId id="362" r:id="rId7"/>
    <p:sldId id="366" r:id="rId8"/>
    <p:sldId id="364" r:id="rId9"/>
    <p:sldId id="367" r:id="rId10"/>
    <p:sldId id="368" r:id="rId11"/>
    <p:sldId id="369" r:id="rId12"/>
    <p:sldId id="370" r:id="rId13"/>
    <p:sldId id="371" r:id="rId14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ở đầu" id="{DCEC9BB9-0A89-46B3-89CF-F6911E39BE39}">
          <p14:sldIdLst>
            <p14:sldId id="336"/>
          </p14:sldIdLst>
        </p14:section>
        <p14:section name="BÀI 22" id="{796A716C-1753-4C49-983A-CB0746CE4563}">
          <p14:sldIdLst>
            <p14:sldId id="339"/>
            <p14:sldId id="298"/>
            <p14:sldId id="365"/>
            <p14:sldId id="300"/>
            <p14:sldId id="362"/>
            <p14:sldId id="366"/>
            <p14:sldId id="364"/>
            <p14:sldId id="367"/>
            <p14:sldId id="368"/>
            <p14:sldId id="369"/>
            <p14:sldId id="370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3DC"/>
    <a:srgbClr val="EA7E7E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7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DE62A-19C5-400B-87D9-F11E265F8F3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70075-B90F-405A-B6AA-D905180B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67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2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12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l">
              <a:buNone/>
              <a:defRPr sz="3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257" y="288963"/>
            <a:ext cx="1015668" cy="1341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118051" y="375835"/>
            <a:ext cx="1726132" cy="11316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118051" y="4752103"/>
            <a:ext cx="1943100" cy="205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30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400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Trường</a:t>
            </a:r>
            <a:r>
              <a:rPr lang="en-US" baseline="0" smtClean="0"/>
              <a:t> tiểu học Chi Lăng – Tân Bình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512936" y="149154"/>
            <a:ext cx="3580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Bài</a:t>
            </a:r>
            <a:r>
              <a:rPr lang="en-US" baseline="0" smtClean="0"/>
              <a:t> 27: TÌM KIẾM THÔNG TIN</a:t>
            </a:r>
            <a:endParaRPr lang="en-US" smtClean="0"/>
          </a:p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>
            <a:noAutofit/>
          </a:bodyPr>
          <a:lstStyle>
            <a:lvl1pPr algn="ctr">
              <a:defRPr sz="3200">
                <a:solidFill>
                  <a:schemeClr val="bg2"/>
                </a:solidFill>
              </a:defRPr>
            </a:lvl1pPr>
            <a:lvl2pPr algn="ctr">
              <a:defRPr sz="3200">
                <a:solidFill>
                  <a:schemeClr val="bg2"/>
                </a:solidFill>
              </a:defRPr>
            </a:lvl2pPr>
            <a:lvl3pPr algn="ctr">
              <a:defRPr sz="3200">
                <a:solidFill>
                  <a:schemeClr val="bg2"/>
                </a:solidFill>
              </a:defRPr>
            </a:lvl3pPr>
            <a:lvl4pPr algn="ctr">
              <a:defRPr sz="3200">
                <a:solidFill>
                  <a:schemeClr val="bg2"/>
                </a:solidFill>
              </a:defRPr>
            </a:lvl4pPr>
            <a:lvl5pPr algn="ctr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35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634290"/>
          </a:xfrm>
        </p:spPr>
        <p:txBody>
          <a:bodyPr>
            <a:noAutofit/>
          </a:bodyPr>
          <a:lstStyle>
            <a:lvl1pPr algn="ctr">
              <a:defRPr sz="3200">
                <a:solidFill>
                  <a:schemeClr val="bg2"/>
                </a:solidFill>
              </a:defRPr>
            </a:lvl1pPr>
            <a:lvl2pPr algn="ctr">
              <a:defRPr sz="3200">
                <a:solidFill>
                  <a:schemeClr val="bg2"/>
                </a:solidFill>
              </a:defRPr>
            </a:lvl2pPr>
            <a:lvl3pPr algn="ctr">
              <a:defRPr sz="3200">
                <a:solidFill>
                  <a:schemeClr val="bg2"/>
                </a:solidFill>
              </a:defRPr>
            </a:lvl3pPr>
            <a:lvl4pPr algn="ctr">
              <a:defRPr sz="3200">
                <a:solidFill>
                  <a:schemeClr val="bg2"/>
                </a:solidFill>
              </a:defRPr>
            </a:lvl4pPr>
            <a:lvl5pPr algn="ctr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10139" y="161842"/>
            <a:ext cx="400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Trường</a:t>
            </a:r>
            <a:r>
              <a:rPr lang="en-US" baseline="0" smtClean="0"/>
              <a:t> tiểu học Chi Lăng – Tân Bình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512936" y="149154"/>
            <a:ext cx="3580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Bài</a:t>
            </a:r>
            <a:r>
              <a:rPr lang="en-US" baseline="0" smtClean="0"/>
              <a:t> 27: TÌM KIẾM THÔNG TIN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5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72446"/>
          </a:xfrm>
        </p:spPr>
        <p:txBody>
          <a:bodyPr>
            <a:noAutofit/>
          </a:bodyPr>
          <a:lstStyle>
            <a:lvl1pPr algn="ctr">
              <a:defRPr sz="3200">
                <a:solidFill>
                  <a:schemeClr val="bg2"/>
                </a:solidFill>
              </a:defRPr>
            </a:lvl1pPr>
            <a:lvl2pPr algn="ctr">
              <a:defRPr sz="3200">
                <a:solidFill>
                  <a:schemeClr val="bg2"/>
                </a:solidFill>
              </a:defRPr>
            </a:lvl2pPr>
            <a:lvl3pPr algn="ctr">
              <a:defRPr sz="3200">
                <a:solidFill>
                  <a:schemeClr val="bg2"/>
                </a:solidFill>
              </a:defRPr>
            </a:lvl3pPr>
            <a:lvl4pPr algn="ctr">
              <a:defRPr sz="3200">
                <a:solidFill>
                  <a:schemeClr val="bg2"/>
                </a:solidFill>
              </a:defRPr>
            </a:lvl4pPr>
            <a:lvl5pPr algn="ctr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0800000" flipV="1">
            <a:off x="4125685" y="5730611"/>
            <a:ext cx="3940630" cy="10573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510139" y="161842"/>
            <a:ext cx="400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Trường</a:t>
            </a:r>
            <a:r>
              <a:rPr lang="en-US" baseline="0" smtClean="0"/>
              <a:t> tiểu học Chi Lăng – Tân Bình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512936" y="149154"/>
            <a:ext cx="3580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Bài</a:t>
            </a:r>
            <a:r>
              <a:rPr lang="en-US" baseline="0" smtClean="0"/>
              <a:t> 27: TÌM KIẾM THÔNG TIN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4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685" r:id="rId3"/>
    <p:sldLayoutId id="2147483686" r:id="rId4"/>
    <p:sldLayoutId id="2147483704" r:id="rId5"/>
    <p:sldLayoutId id="214748370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001" y="2101970"/>
            <a:ext cx="11471565" cy="1739347"/>
          </a:xfrm>
        </p:spPr>
        <p:txBody>
          <a:bodyPr/>
          <a:lstStyle/>
          <a:p>
            <a:r>
              <a:rPr lang="en-US"/>
              <a:t>Bài </a:t>
            </a:r>
            <a:r>
              <a:rPr lang="en-US" smtClean="0"/>
              <a:t>27</a:t>
            </a:r>
            <a:br>
              <a:rPr lang="en-US" smtClean="0"/>
            </a:br>
            <a:r>
              <a:rPr lang="en-US" smtClean="0"/>
              <a:t>TÌM KIẾM THÔNG TIN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2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3911" y="1728355"/>
            <a:ext cx="3696236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/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3910" y="2807786"/>
            <a:ext cx="3696237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Tại ô nhập từ khóa, em nhập từ khóa violympic, sau đó nhấn phím Enter.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634290"/>
          </a:xfrm>
        </p:spPr>
        <p:txBody>
          <a:bodyPr/>
          <a:lstStyle/>
          <a:p>
            <a:r>
              <a:rPr lang="en-US"/>
              <a:t>HOẠT ĐỘNG 3</a:t>
            </a:r>
            <a:r>
              <a:rPr lang="en-US" smtClean="0"/>
              <a:t>: SỬ DỤNG CÔNG CỤ TÌM KIẾM THÔNG TIN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814" y="2172676"/>
            <a:ext cx="6240368" cy="228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07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3911" y="1728355"/>
            <a:ext cx="3696236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3</a:t>
            </a:r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1363910" y="2807786"/>
            <a:ext cx="3696237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Nhấp chuột vào một trong những kết quả xuất hiện.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634290"/>
          </a:xfrm>
        </p:spPr>
        <p:txBody>
          <a:bodyPr/>
          <a:lstStyle/>
          <a:p>
            <a:r>
              <a:rPr lang="en-US"/>
              <a:t>HOẠT ĐỘNG 3</a:t>
            </a:r>
            <a:r>
              <a:rPr lang="en-US" smtClean="0"/>
              <a:t>: SỬ DỤNG CÔNG CỤ TÌM KIẾM THÔNG TIN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0255" y="1429775"/>
            <a:ext cx="5896201" cy="416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980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895601" y="1526758"/>
            <a:ext cx="5930428" cy="3890370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Sử dụng công cụ tìm kiếm thông tin Google Chrome để tìm thông tin về trường tiểu học Chi Lăng.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634290"/>
          </a:xfrm>
        </p:spPr>
        <p:txBody>
          <a:bodyPr/>
          <a:lstStyle/>
          <a:p>
            <a:r>
              <a:rPr lang="en-US"/>
              <a:t>HOẠT ĐỘNG </a:t>
            </a:r>
            <a:r>
              <a:rPr lang="en-US" smtClean="0"/>
              <a:t>4: SỬ DỤNG CÔNG CỤ TÌM KIẾM THÔNG TIN (tiếp theo)</a:t>
            </a:r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6158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895600" y="1526757"/>
            <a:ext cx="6248399" cy="4084333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Thông tin từ Internet rất nhiều nhưng không phải thông tin nào cũng tốt và chính xác, em cần phải tự đánh giá, chọn lọc những thông tin phù hợp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634290"/>
          </a:xfrm>
        </p:spPr>
        <p:txBody>
          <a:bodyPr/>
          <a:lstStyle/>
          <a:p>
            <a:r>
              <a:rPr lang="en-US" smtClean="0"/>
              <a:t>HOẠT ĐỘNG: EM CÓ BIẾT</a:t>
            </a:r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669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72446"/>
          </a:xfrm>
        </p:spPr>
        <p:txBody>
          <a:bodyPr/>
          <a:lstStyle/>
          <a:p>
            <a:r>
              <a:rPr lang="en-US" smtClean="0"/>
              <a:t>MỤC TIÊU BÀI HỌC</a:t>
            </a:r>
            <a:endParaRPr lang="en-US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52701" y="1809291"/>
            <a:ext cx="12139931" cy="2556644"/>
            <a:chOff x="2873" y="985"/>
            <a:chExt cx="4675" cy="885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73" y="1028"/>
              <a:ext cx="4663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268" y="1030"/>
              <a:ext cx="4268" cy="792"/>
            </a:xfrm>
            <a:prstGeom prst="rect">
              <a:avLst/>
            </a:prstGeom>
            <a:solidFill>
              <a:srgbClr val="33A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876" y="985"/>
              <a:ext cx="877" cy="885"/>
            </a:xfrm>
            <a:custGeom>
              <a:avLst/>
              <a:gdLst>
                <a:gd name="T0" fmla="*/ 26 w 371"/>
                <a:gd name="T1" fmla="*/ 234 h 371"/>
                <a:gd name="T2" fmla="*/ 234 w 371"/>
                <a:gd name="T3" fmla="*/ 344 h 371"/>
                <a:gd name="T4" fmla="*/ 344 w 371"/>
                <a:gd name="T5" fmla="*/ 137 h 371"/>
                <a:gd name="T6" fmla="*/ 137 w 371"/>
                <a:gd name="T7" fmla="*/ 26 h 371"/>
                <a:gd name="T8" fmla="*/ 26 w 371"/>
                <a:gd name="T9" fmla="*/ 23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1" h="371">
                  <a:moveTo>
                    <a:pt x="26" y="234"/>
                  </a:moveTo>
                  <a:cubicBezTo>
                    <a:pt x="53" y="321"/>
                    <a:pt x="146" y="371"/>
                    <a:pt x="234" y="344"/>
                  </a:cubicBezTo>
                  <a:cubicBezTo>
                    <a:pt x="321" y="317"/>
                    <a:pt x="371" y="224"/>
                    <a:pt x="344" y="137"/>
                  </a:cubicBezTo>
                  <a:cubicBezTo>
                    <a:pt x="317" y="49"/>
                    <a:pt x="224" y="0"/>
                    <a:pt x="137" y="26"/>
                  </a:cubicBezTo>
                  <a:cubicBezTo>
                    <a:pt x="49" y="53"/>
                    <a:pt x="0" y="146"/>
                    <a:pt x="26" y="2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" y="1028"/>
              <a:ext cx="838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" y="1028"/>
              <a:ext cx="831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1" y="1119"/>
              <a:ext cx="611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718" y="1139"/>
              <a:ext cx="3830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UTM Duepuntozero" charset="0"/>
                </a:rPr>
                <a:t>Hoàn tất bài học này, các em </a:t>
              </a:r>
              <a:r>
                <a:rPr lang="en-US" sz="3600" smtClean="0">
                  <a:solidFill>
                    <a:srgbClr val="000000"/>
                  </a:solidFill>
                  <a:latin typeface="UTM Duepuntozero" charset="0"/>
                </a:rPr>
                <a:t>biết sử dụng công cụ tìm kiếm thông dụng để tìm các tài liệu phục vụ cho việc học tập.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3053" y="1207"/>
              <a:ext cx="426" cy="441"/>
            </a:xfrm>
            <a:custGeom>
              <a:avLst/>
              <a:gdLst>
                <a:gd name="T0" fmla="*/ 97 w 180"/>
                <a:gd name="T1" fmla="*/ 169 h 185"/>
                <a:gd name="T2" fmla="*/ 168 w 180"/>
                <a:gd name="T3" fmla="*/ 144 h 185"/>
                <a:gd name="T4" fmla="*/ 162 w 180"/>
                <a:gd name="T5" fmla="*/ 166 h 185"/>
                <a:gd name="T6" fmla="*/ 95 w 180"/>
                <a:gd name="T7" fmla="*/ 184 h 185"/>
                <a:gd name="T8" fmla="*/ 94 w 180"/>
                <a:gd name="T9" fmla="*/ 184 h 185"/>
                <a:gd name="T10" fmla="*/ 94 w 180"/>
                <a:gd name="T11" fmla="*/ 184 h 185"/>
                <a:gd name="T12" fmla="*/ 94 w 180"/>
                <a:gd name="T13" fmla="*/ 184 h 185"/>
                <a:gd name="T14" fmla="*/ 94 w 180"/>
                <a:gd name="T15" fmla="*/ 184 h 185"/>
                <a:gd name="T16" fmla="*/ 94 w 180"/>
                <a:gd name="T17" fmla="*/ 184 h 185"/>
                <a:gd name="T18" fmla="*/ 94 w 180"/>
                <a:gd name="T19" fmla="*/ 184 h 185"/>
                <a:gd name="T20" fmla="*/ 93 w 180"/>
                <a:gd name="T21" fmla="*/ 184 h 185"/>
                <a:gd name="T22" fmla="*/ 93 w 180"/>
                <a:gd name="T23" fmla="*/ 184 h 185"/>
                <a:gd name="T24" fmla="*/ 93 w 180"/>
                <a:gd name="T25" fmla="*/ 184 h 185"/>
                <a:gd name="T26" fmla="*/ 93 w 180"/>
                <a:gd name="T27" fmla="*/ 184 h 185"/>
                <a:gd name="T28" fmla="*/ 93 w 180"/>
                <a:gd name="T29" fmla="*/ 184 h 185"/>
                <a:gd name="T30" fmla="*/ 93 w 180"/>
                <a:gd name="T31" fmla="*/ 185 h 185"/>
                <a:gd name="T32" fmla="*/ 92 w 180"/>
                <a:gd name="T33" fmla="*/ 185 h 185"/>
                <a:gd name="T34" fmla="*/ 92 w 180"/>
                <a:gd name="T35" fmla="*/ 185 h 185"/>
                <a:gd name="T36" fmla="*/ 92 w 180"/>
                <a:gd name="T37" fmla="*/ 185 h 185"/>
                <a:gd name="T38" fmla="*/ 92 w 180"/>
                <a:gd name="T39" fmla="*/ 185 h 185"/>
                <a:gd name="T40" fmla="*/ 92 w 180"/>
                <a:gd name="T41" fmla="*/ 185 h 185"/>
                <a:gd name="T42" fmla="*/ 92 w 180"/>
                <a:gd name="T43" fmla="*/ 185 h 185"/>
                <a:gd name="T44" fmla="*/ 91 w 180"/>
                <a:gd name="T45" fmla="*/ 185 h 185"/>
                <a:gd name="T46" fmla="*/ 91 w 180"/>
                <a:gd name="T47" fmla="*/ 185 h 185"/>
                <a:gd name="T48" fmla="*/ 91 w 180"/>
                <a:gd name="T49" fmla="*/ 185 h 185"/>
                <a:gd name="T50" fmla="*/ 91 w 180"/>
                <a:gd name="T51" fmla="*/ 185 h 185"/>
                <a:gd name="T52" fmla="*/ 91 w 180"/>
                <a:gd name="T53" fmla="*/ 185 h 185"/>
                <a:gd name="T54" fmla="*/ 90 w 180"/>
                <a:gd name="T55" fmla="*/ 185 h 185"/>
                <a:gd name="T56" fmla="*/ 90 w 180"/>
                <a:gd name="T57" fmla="*/ 185 h 185"/>
                <a:gd name="T58" fmla="*/ 90 w 180"/>
                <a:gd name="T59" fmla="*/ 185 h 185"/>
                <a:gd name="T60" fmla="*/ 90 w 180"/>
                <a:gd name="T61" fmla="*/ 184 h 185"/>
                <a:gd name="T62" fmla="*/ 90 w 180"/>
                <a:gd name="T63" fmla="*/ 184 h 185"/>
                <a:gd name="T64" fmla="*/ 90 w 180"/>
                <a:gd name="T65" fmla="*/ 184 h 185"/>
                <a:gd name="T66" fmla="*/ 90 w 180"/>
                <a:gd name="T67" fmla="*/ 184 h 185"/>
                <a:gd name="T68" fmla="*/ 89 w 180"/>
                <a:gd name="T69" fmla="*/ 184 h 185"/>
                <a:gd name="T70" fmla="*/ 89 w 180"/>
                <a:gd name="T71" fmla="*/ 184 h 185"/>
                <a:gd name="T72" fmla="*/ 89 w 180"/>
                <a:gd name="T73" fmla="*/ 184 h 185"/>
                <a:gd name="T74" fmla="*/ 89 w 180"/>
                <a:gd name="T75" fmla="*/ 184 h 185"/>
                <a:gd name="T76" fmla="*/ 89 w 180"/>
                <a:gd name="T77" fmla="*/ 184 h 185"/>
                <a:gd name="T78" fmla="*/ 89 w 180"/>
                <a:gd name="T79" fmla="*/ 184 h 185"/>
                <a:gd name="T80" fmla="*/ 88 w 180"/>
                <a:gd name="T81" fmla="*/ 184 h 185"/>
                <a:gd name="T82" fmla="*/ 88 w 180"/>
                <a:gd name="T83" fmla="*/ 184 h 185"/>
                <a:gd name="T84" fmla="*/ 88 w 180"/>
                <a:gd name="T85" fmla="*/ 184 h 185"/>
                <a:gd name="T86" fmla="*/ 15 w 180"/>
                <a:gd name="T87" fmla="*/ 161 h 185"/>
                <a:gd name="T88" fmla="*/ 26 w 180"/>
                <a:gd name="T89" fmla="*/ 154 h 185"/>
                <a:gd name="T90" fmla="*/ 57 w 180"/>
                <a:gd name="T91" fmla="*/ 63 h 185"/>
                <a:gd name="T92" fmla="*/ 15 w 180"/>
                <a:gd name="T93" fmla="*/ 54 h 185"/>
                <a:gd name="T94" fmla="*/ 91 w 180"/>
                <a:gd name="T95" fmla="*/ 65 h 185"/>
                <a:gd name="T96" fmla="*/ 168 w 180"/>
                <a:gd name="T97" fmla="*/ 54 h 185"/>
                <a:gd name="T98" fmla="*/ 148 w 180"/>
                <a:gd name="T99" fmla="*/ 101 h 185"/>
                <a:gd name="T100" fmla="*/ 147 w 180"/>
                <a:gd name="T101" fmla="*/ 119 h 185"/>
                <a:gd name="T102" fmla="*/ 151 w 180"/>
                <a:gd name="T103" fmla="*/ 130 h 185"/>
                <a:gd name="T104" fmla="*/ 176 w 180"/>
                <a:gd name="T105" fmla="*/ 105 h 185"/>
                <a:gd name="T106" fmla="*/ 11 w 180"/>
                <a:gd name="T107" fmla="*/ 135 h 185"/>
                <a:gd name="T108" fmla="*/ 33 w 180"/>
                <a:gd name="T109" fmla="*/ 129 h 185"/>
                <a:gd name="T110" fmla="*/ 33 w 180"/>
                <a:gd name="T111" fmla="*/ 111 h 185"/>
                <a:gd name="T112" fmla="*/ 91 w 180"/>
                <a:gd name="T113" fmla="*/ 0 h 185"/>
                <a:gd name="T114" fmla="*/ 127 w 180"/>
                <a:gd name="T115" fmla="*/ 4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0" h="185">
                  <a:moveTo>
                    <a:pt x="157" y="60"/>
                  </a:moveTo>
                  <a:cubicBezTo>
                    <a:pt x="146" y="59"/>
                    <a:pt x="135" y="61"/>
                    <a:pt x="126" y="63"/>
                  </a:cubicBezTo>
                  <a:cubicBezTo>
                    <a:pt x="116" y="66"/>
                    <a:pt x="106" y="70"/>
                    <a:pt x="97" y="75"/>
                  </a:cubicBezTo>
                  <a:cubicBezTo>
                    <a:pt x="97" y="169"/>
                    <a:pt x="97" y="169"/>
                    <a:pt x="97" y="169"/>
                  </a:cubicBezTo>
                  <a:cubicBezTo>
                    <a:pt x="105" y="164"/>
                    <a:pt x="114" y="161"/>
                    <a:pt x="123" y="158"/>
                  </a:cubicBezTo>
                  <a:cubicBezTo>
                    <a:pt x="133" y="155"/>
                    <a:pt x="145" y="154"/>
                    <a:pt x="157" y="154"/>
                  </a:cubicBezTo>
                  <a:cubicBezTo>
                    <a:pt x="157" y="146"/>
                    <a:pt x="157" y="146"/>
                    <a:pt x="157" y="146"/>
                  </a:cubicBezTo>
                  <a:cubicBezTo>
                    <a:pt x="161" y="146"/>
                    <a:pt x="165" y="145"/>
                    <a:pt x="168" y="144"/>
                  </a:cubicBezTo>
                  <a:cubicBezTo>
                    <a:pt x="168" y="161"/>
                    <a:pt x="168" y="161"/>
                    <a:pt x="168" y="161"/>
                  </a:cubicBezTo>
                  <a:cubicBezTo>
                    <a:pt x="168" y="161"/>
                    <a:pt x="168" y="161"/>
                    <a:pt x="168" y="161"/>
                  </a:cubicBezTo>
                  <a:cubicBezTo>
                    <a:pt x="168" y="161"/>
                    <a:pt x="168" y="161"/>
                    <a:pt x="168" y="161"/>
                  </a:cubicBezTo>
                  <a:cubicBezTo>
                    <a:pt x="168" y="164"/>
                    <a:pt x="165" y="167"/>
                    <a:pt x="162" y="166"/>
                  </a:cubicBezTo>
                  <a:cubicBezTo>
                    <a:pt x="149" y="165"/>
                    <a:pt x="137" y="166"/>
                    <a:pt x="126" y="169"/>
                  </a:cubicBezTo>
                  <a:cubicBezTo>
                    <a:pt x="115" y="172"/>
                    <a:pt x="105" y="177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8" y="177"/>
                    <a:pt x="68" y="172"/>
                    <a:pt x="57" y="169"/>
                  </a:cubicBezTo>
                  <a:cubicBezTo>
                    <a:pt x="46" y="166"/>
                    <a:pt x="34" y="165"/>
                    <a:pt x="21" y="166"/>
                  </a:cubicBezTo>
                  <a:cubicBezTo>
                    <a:pt x="18" y="167"/>
                    <a:pt x="15" y="164"/>
                    <a:pt x="15" y="161"/>
                  </a:cubicBezTo>
                  <a:cubicBezTo>
                    <a:pt x="15" y="161"/>
                    <a:pt x="15" y="161"/>
                    <a:pt x="15" y="161"/>
                  </a:cubicBezTo>
                  <a:cubicBezTo>
                    <a:pt x="15" y="161"/>
                    <a:pt x="15" y="161"/>
                    <a:pt x="15" y="161"/>
                  </a:cubicBezTo>
                  <a:cubicBezTo>
                    <a:pt x="15" y="145"/>
                    <a:pt x="15" y="145"/>
                    <a:pt x="15" y="145"/>
                  </a:cubicBezTo>
                  <a:cubicBezTo>
                    <a:pt x="18" y="146"/>
                    <a:pt x="22" y="146"/>
                    <a:pt x="26" y="146"/>
                  </a:cubicBezTo>
                  <a:cubicBezTo>
                    <a:pt x="26" y="154"/>
                    <a:pt x="26" y="154"/>
                    <a:pt x="26" y="154"/>
                  </a:cubicBezTo>
                  <a:cubicBezTo>
                    <a:pt x="38" y="154"/>
                    <a:pt x="49" y="155"/>
                    <a:pt x="60" y="158"/>
                  </a:cubicBezTo>
                  <a:cubicBezTo>
                    <a:pt x="69" y="161"/>
                    <a:pt x="77" y="164"/>
                    <a:pt x="86" y="169"/>
                  </a:cubicBezTo>
                  <a:cubicBezTo>
                    <a:pt x="86" y="75"/>
                    <a:pt x="86" y="75"/>
                    <a:pt x="86" y="75"/>
                  </a:cubicBezTo>
                  <a:cubicBezTo>
                    <a:pt x="77" y="70"/>
                    <a:pt x="67" y="66"/>
                    <a:pt x="57" y="63"/>
                  </a:cubicBezTo>
                  <a:cubicBezTo>
                    <a:pt x="47" y="61"/>
                    <a:pt x="37" y="59"/>
                    <a:pt x="26" y="60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22" y="91"/>
                    <a:pt x="18" y="91"/>
                    <a:pt x="15" y="92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5" y="51"/>
                    <a:pt x="17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34" y="47"/>
                    <a:pt x="48" y="49"/>
                    <a:pt x="60" y="52"/>
                  </a:cubicBezTo>
                  <a:cubicBezTo>
                    <a:pt x="71" y="55"/>
                    <a:pt x="82" y="59"/>
                    <a:pt x="91" y="65"/>
                  </a:cubicBezTo>
                  <a:cubicBezTo>
                    <a:pt x="101" y="59"/>
                    <a:pt x="112" y="55"/>
                    <a:pt x="123" y="52"/>
                  </a:cubicBezTo>
                  <a:cubicBezTo>
                    <a:pt x="135" y="49"/>
                    <a:pt x="148" y="47"/>
                    <a:pt x="162" y="48"/>
                  </a:cubicBezTo>
                  <a:cubicBezTo>
                    <a:pt x="162" y="48"/>
                    <a:pt x="162" y="48"/>
                    <a:pt x="162" y="48"/>
                  </a:cubicBezTo>
                  <a:cubicBezTo>
                    <a:pt x="166" y="48"/>
                    <a:pt x="168" y="51"/>
                    <a:pt x="168" y="54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5" y="91"/>
                    <a:pt x="161" y="91"/>
                    <a:pt x="157" y="92"/>
                  </a:cubicBezTo>
                  <a:cubicBezTo>
                    <a:pt x="157" y="60"/>
                    <a:pt x="157" y="60"/>
                    <a:pt x="157" y="60"/>
                  </a:cubicBezTo>
                  <a:close/>
                  <a:moveTo>
                    <a:pt x="148" y="101"/>
                  </a:moveTo>
                  <a:cubicBezTo>
                    <a:pt x="147" y="103"/>
                    <a:pt x="147" y="106"/>
                    <a:pt x="147" y="108"/>
                  </a:cubicBezTo>
                  <a:cubicBezTo>
                    <a:pt x="152" y="110"/>
                    <a:pt x="152" y="110"/>
                    <a:pt x="152" y="110"/>
                  </a:cubicBezTo>
                  <a:cubicBezTo>
                    <a:pt x="147" y="111"/>
                    <a:pt x="147" y="111"/>
                    <a:pt x="147" y="111"/>
                  </a:cubicBezTo>
                  <a:cubicBezTo>
                    <a:pt x="147" y="113"/>
                    <a:pt x="147" y="116"/>
                    <a:pt x="147" y="119"/>
                  </a:cubicBezTo>
                  <a:cubicBezTo>
                    <a:pt x="151" y="120"/>
                    <a:pt x="151" y="120"/>
                    <a:pt x="151" y="120"/>
                  </a:cubicBezTo>
                  <a:cubicBezTo>
                    <a:pt x="147" y="121"/>
                    <a:pt x="147" y="121"/>
                    <a:pt x="147" y="121"/>
                  </a:cubicBezTo>
                  <a:cubicBezTo>
                    <a:pt x="147" y="124"/>
                    <a:pt x="147" y="127"/>
                    <a:pt x="148" y="129"/>
                  </a:cubicBezTo>
                  <a:cubicBezTo>
                    <a:pt x="151" y="130"/>
                    <a:pt x="151" y="130"/>
                    <a:pt x="151" y="130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148" y="133"/>
                    <a:pt x="148" y="135"/>
                    <a:pt x="149" y="137"/>
                  </a:cubicBezTo>
                  <a:cubicBezTo>
                    <a:pt x="151" y="138"/>
                    <a:pt x="163" y="141"/>
                    <a:pt x="169" y="135"/>
                  </a:cubicBezTo>
                  <a:cubicBezTo>
                    <a:pt x="176" y="129"/>
                    <a:pt x="180" y="116"/>
                    <a:pt x="176" y="105"/>
                  </a:cubicBezTo>
                  <a:cubicBezTo>
                    <a:pt x="173" y="96"/>
                    <a:pt x="154" y="99"/>
                    <a:pt x="148" y="101"/>
                  </a:cubicBezTo>
                  <a:close/>
                  <a:moveTo>
                    <a:pt x="32" y="101"/>
                  </a:moveTo>
                  <a:cubicBezTo>
                    <a:pt x="26" y="99"/>
                    <a:pt x="7" y="96"/>
                    <a:pt x="4" y="105"/>
                  </a:cubicBezTo>
                  <a:cubicBezTo>
                    <a:pt x="0" y="116"/>
                    <a:pt x="4" y="129"/>
                    <a:pt x="11" y="135"/>
                  </a:cubicBezTo>
                  <a:cubicBezTo>
                    <a:pt x="17" y="141"/>
                    <a:pt x="29" y="138"/>
                    <a:pt x="32" y="137"/>
                  </a:cubicBezTo>
                  <a:cubicBezTo>
                    <a:pt x="32" y="135"/>
                    <a:pt x="32" y="133"/>
                    <a:pt x="32" y="131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33" y="129"/>
                    <a:pt x="33" y="129"/>
                    <a:pt x="33" y="129"/>
                  </a:cubicBezTo>
                  <a:cubicBezTo>
                    <a:pt x="33" y="127"/>
                    <a:pt x="33" y="124"/>
                    <a:pt x="33" y="121"/>
                  </a:cubicBezTo>
                  <a:cubicBezTo>
                    <a:pt x="29" y="120"/>
                    <a:pt x="29" y="120"/>
                    <a:pt x="29" y="120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3" y="116"/>
                    <a:pt x="33" y="113"/>
                    <a:pt x="33" y="111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33" y="106"/>
                    <a:pt x="33" y="103"/>
                    <a:pt x="32" y="101"/>
                  </a:cubicBezTo>
                  <a:close/>
                  <a:moveTo>
                    <a:pt x="91" y="0"/>
                  </a:moveTo>
                  <a:cubicBezTo>
                    <a:pt x="71" y="0"/>
                    <a:pt x="55" y="16"/>
                    <a:pt x="55" y="35"/>
                  </a:cubicBezTo>
                  <a:cubicBezTo>
                    <a:pt x="55" y="37"/>
                    <a:pt x="55" y="38"/>
                    <a:pt x="56" y="40"/>
                  </a:cubicBezTo>
                  <a:cubicBezTo>
                    <a:pt x="68" y="43"/>
                    <a:pt x="80" y="48"/>
                    <a:pt x="91" y="55"/>
                  </a:cubicBezTo>
                  <a:cubicBezTo>
                    <a:pt x="102" y="48"/>
                    <a:pt x="114" y="43"/>
                    <a:pt x="127" y="40"/>
                  </a:cubicBezTo>
                  <a:cubicBezTo>
                    <a:pt x="127" y="38"/>
                    <a:pt x="127" y="37"/>
                    <a:pt x="127" y="35"/>
                  </a:cubicBezTo>
                  <a:cubicBezTo>
                    <a:pt x="127" y="16"/>
                    <a:pt x="111" y="0"/>
                    <a:pt x="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5791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76518" y="795485"/>
            <a:ext cx="11050074" cy="634290"/>
          </a:xfrm>
        </p:spPr>
        <p:txBody>
          <a:bodyPr/>
          <a:lstStyle/>
          <a:p>
            <a:r>
              <a:rPr lang="en-US"/>
              <a:t>HOẠT ĐỘNG 1</a:t>
            </a:r>
            <a:r>
              <a:rPr lang="en-US" smtClean="0"/>
              <a:t>: TÌM KIẾM THÔNG TIN</a:t>
            </a:r>
            <a:r>
              <a:rPr lang="vi-VN" smtClean="0">
                <a:solidFill>
                  <a:schemeClr val="bg2"/>
                </a:solidFill>
              </a:rPr>
              <a:t> 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909455" y="1429775"/>
            <a:ext cx="5667875" cy="3654843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Khi muốn tìm kiếm thông tin em thường làm như thế nào? </a:t>
            </a:r>
            <a:endParaRPr lang="en-US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8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76518" y="795485"/>
            <a:ext cx="11050074" cy="634290"/>
          </a:xfrm>
        </p:spPr>
        <p:txBody>
          <a:bodyPr/>
          <a:lstStyle/>
          <a:p>
            <a:r>
              <a:rPr lang="en-US"/>
              <a:t>HOẠT ĐỘNG </a:t>
            </a:r>
            <a:r>
              <a:rPr lang="en-US" smtClean="0"/>
              <a:t>2: TÌM KIẾM THÔNG TIN TỪ INTERNET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909455" y="1429775"/>
            <a:ext cx="5971309" cy="3973498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Để tìm kiếm thông tin từ internet, người ta thường dùng các công cụ tìm kiếm thông tin qua mạng Internet.  </a:t>
            </a:r>
            <a:endParaRPr lang="en-US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9090" y="2247530"/>
            <a:ext cx="4114801" cy="245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Một số trang web thông dụng để tìm kiếm thông tin.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11091" y="2247530"/>
            <a:ext cx="4498716" cy="716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rgbClr val="FF0000"/>
                </a:solidFill>
              </a:rPr>
              <a:t>www</a:t>
            </a:r>
            <a:r>
              <a:rPr lang="en-US" sz="3200" smtClean="0">
                <a:solidFill>
                  <a:schemeClr val="bg1"/>
                </a:solidFill>
              </a:rPr>
              <a:t>.</a:t>
            </a:r>
            <a:r>
              <a:rPr lang="en-US" sz="3200" smtClean="0">
                <a:solidFill>
                  <a:srgbClr val="0070C0"/>
                </a:solidFill>
              </a:rPr>
              <a:t>google</a:t>
            </a:r>
            <a:r>
              <a:rPr lang="en-US" sz="3200" smtClean="0">
                <a:solidFill>
                  <a:schemeClr val="bg1"/>
                </a:solidFill>
              </a:rPr>
              <a:t>.</a:t>
            </a:r>
            <a:r>
              <a:rPr lang="en-US" sz="3200" smtClean="0">
                <a:solidFill>
                  <a:srgbClr val="00B050"/>
                </a:solidFill>
              </a:rPr>
              <a:t>com</a:t>
            </a:r>
            <a:endParaRPr lang="en-US" sz="320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11091" y="4130964"/>
            <a:ext cx="6414653" cy="716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rgbClr val="FF0000"/>
                </a:solidFill>
              </a:rPr>
              <a:t>www</a:t>
            </a:r>
            <a:r>
              <a:rPr lang="en-US" sz="3200" smtClean="0">
                <a:solidFill>
                  <a:schemeClr val="bg1"/>
                </a:solidFill>
              </a:rPr>
              <a:t>.</a:t>
            </a:r>
            <a:r>
              <a:rPr lang="en-US" sz="3200" smtClean="0">
                <a:solidFill>
                  <a:srgbClr val="0070C0"/>
                </a:solidFill>
              </a:rPr>
              <a:t>ask</a:t>
            </a:r>
            <a:r>
              <a:rPr lang="en-US" sz="3200" smtClean="0">
                <a:solidFill>
                  <a:schemeClr val="bg1"/>
                </a:solidFill>
              </a:rPr>
              <a:t>.</a:t>
            </a:r>
            <a:r>
              <a:rPr lang="en-US" sz="3200" smtClean="0">
                <a:solidFill>
                  <a:srgbClr val="00B050"/>
                </a:solidFill>
              </a:rPr>
              <a:t>com</a:t>
            </a:r>
            <a:endParaRPr lang="en-US" sz="3200">
              <a:solidFill>
                <a:srgbClr val="00B050"/>
              </a:solidFill>
            </a:endParaRP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76518" y="795485"/>
            <a:ext cx="11050074" cy="634290"/>
          </a:xfrm>
        </p:spPr>
        <p:txBody>
          <a:bodyPr/>
          <a:lstStyle/>
          <a:p>
            <a:r>
              <a:rPr lang="en-US"/>
              <a:t>HOẠT ĐỘNG </a:t>
            </a:r>
            <a:r>
              <a:rPr lang="en-US" smtClean="0"/>
              <a:t>2: TÌM KIẾM THÔNG TIN TỪ INTERNET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11091" y="3189247"/>
            <a:ext cx="4498716" cy="716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rgbClr val="FF0000"/>
                </a:solidFill>
              </a:rPr>
              <a:t>www</a:t>
            </a:r>
            <a:r>
              <a:rPr lang="en-US" sz="3200" smtClean="0">
                <a:solidFill>
                  <a:schemeClr val="bg1"/>
                </a:solidFill>
              </a:rPr>
              <a:t>.</a:t>
            </a:r>
            <a:r>
              <a:rPr lang="en-US" sz="3200" smtClean="0">
                <a:solidFill>
                  <a:schemeClr val="bg2"/>
                </a:solidFill>
              </a:rPr>
              <a:t>bing</a:t>
            </a:r>
            <a:r>
              <a:rPr lang="en-US" sz="3200" smtClean="0">
                <a:solidFill>
                  <a:schemeClr val="bg1"/>
                </a:solidFill>
              </a:rPr>
              <a:t>.</a:t>
            </a:r>
            <a:r>
              <a:rPr lang="en-US" sz="3200" smtClean="0">
                <a:solidFill>
                  <a:srgbClr val="00B050"/>
                </a:solidFill>
              </a:rPr>
              <a:t>com</a:t>
            </a:r>
            <a:endParaRPr lang="en-US" sz="3200">
              <a:solidFill>
                <a:srgbClr val="00B05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345" y="1802517"/>
            <a:ext cx="898462" cy="8900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962" y="2888771"/>
            <a:ext cx="844385" cy="11337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218" y="4130964"/>
            <a:ext cx="1072838" cy="82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50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76518" y="795485"/>
            <a:ext cx="11050074" cy="634290"/>
          </a:xfrm>
        </p:spPr>
        <p:txBody>
          <a:bodyPr/>
          <a:lstStyle/>
          <a:p>
            <a:r>
              <a:rPr lang="en-US"/>
              <a:t>HOẠT ĐỘNG </a:t>
            </a:r>
            <a:r>
              <a:rPr lang="en-US" smtClean="0"/>
              <a:t>2: TÌM KIẾM THÔNG TIN TỪ INTERNET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909455" y="1429775"/>
            <a:ext cx="5971309" cy="3973498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Em thường sử dụng công cụ nào để tìm kiếm thông tin trên mạng Internet?</a:t>
            </a:r>
            <a:endParaRPr lang="en-US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5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5130" name="ShockwaveFlash1" r:id="rId2" imgW="7985160" imgH="5756400"/>
        </mc:Choice>
        <mc:Fallback>
          <p:control name="ShockwaveFlash1" r:id="rId2" imgW="7985160" imgH="5756400">
            <p:pic>
              <p:nvPicPr>
                <p:cNvPr id="3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32000" y="720436"/>
                  <a:ext cx="7984836" cy="575656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3550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895601" y="1526758"/>
            <a:ext cx="5930428" cy="3890370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Sử dụng công cụ tìm kiếm thông tin Google Chrome để tìm thông tin về Violympic.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634290"/>
          </a:xfrm>
        </p:spPr>
        <p:txBody>
          <a:bodyPr/>
          <a:lstStyle/>
          <a:p>
            <a:r>
              <a:rPr lang="en-US"/>
              <a:t>HOẠT ĐỘNG 3</a:t>
            </a:r>
            <a:r>
              <a:rPr lang="en-US" smtClean="0"/>
              <a:t>: SỬ DỤNG CÔNG CỤ TÌM KIẾM THÔNG TIN</a:t>
            </a:r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28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6857" y="1811118"/>
            <a:ext cx="3696236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1</a:t>
            </a:r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2408619" y="2915578"/>
            <a:ext cx="3696237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Khởi động trình duyệt Web.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634290"/>
          </a:xfrm>
        </p:spPr>
        <p:txBody>
          <a:bodyPr/>
          <a:lstStyle/>
          <a:p>
            <a:r>
              <a:rPr lang="en-US"/>
              <a:t>HOẠT ĐỘNG 3</a:t>
            </a:r>
            <a:r>
              <a:rPr lang="en-US" smtClean="0"/>
              <a:t>: SỬ DỤNG CÔNG CỤ TÌM KIẾM THÔNG TIN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906" y="1811118"/>
            <a:ext cx="1222701" cy="17685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607" y="4016125"/>
            <a:ext cx="1040022" cy="1443395"/>
          </a:xfrm>
          <a:prstGeom prst="rect">
            <a:avLst/>
          </a:prstGeom>
        </p:spPr>
      </p:pic>
      <p:sp>
        <p:nvSpPr>
          <p:cNvPr id="7" name="Explosion 1 6"/>
          <p:cNvSpPr/>
          <p:nvPr/>
        </p:nvSpPr>
        <p:spPr>
          <a:xfrm>
            <a:off x="8465249" y="3403896"/>
            <a:ext cx="811369" cy="785129"/>
          </a:xfrm>
          <a:prstGeom prst="irregularSeal1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9335967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5184</TotalTime>
  <Words>322</Words>
  <Application>Microsoft Office PowerPoint</Application>
  <PresentationFormat>Widescreen</PresentationFormat>
  <Paragraphs>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UTM Duepuntozero</vt:lpstr>
      <vt:lpstr>Wingdings</vt:lpstr>
      <vt:lpstr>Banded</vt:lpstr>
      <vt:lpstr>Bài 27 TÌM KIẾM THÔNG 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welcome</cp:lastModifiedBy>
  <cp:revision>169</cp:revision>
  <dcterms:created xsi:type="dcterms:W3CDTF">2014-06-09T03:12:12Z</dcterms:created>
  <dcterms:modified xsi:type="dcterms:W3CDTF">2021-05-17T05:40:58Z</dcterms:modified>
</cp:coreProperties>
</file>